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69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406800D5-D47C-4AA3-93F3-AFB406083FA5}" type="datetimeFigureOut">
              <a:rPr lang="en-US" smtClean="0"/>
              <a:pPr/>
              <a:t>6/24/2010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13771CAB-7525-4D27-BCAA-F206ECF7BB9E}"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6800D5-D47C-4AA3-93F3-AFB406083FA5}" type="datetimeFigureOut">
              <a:rPr lang="en-US" smtClean="0"/>
              <a:pPr/>
              <a:t>6/24/2010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771CAB-7525-4D27-BCAA-F206ECF7BB9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6800D5-D47C-4AA3-93F3-AFB406083FA5}" type="datetimeFigureOut">
              <a:rPr lang="en-US" smtClean="0"/>
              <a:pPr/>
              <a:t>6/24/2010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771CAB-7525-4D27-BCAA-F206ECF7BB9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6800D5-D47C-4AA3-93F3-AFB406083FA5}" type="datetimeFigureOut">
              <a:rPr lang="en-US" smtClean="0"/>
              <a:pPr/>
              <a:t>6/24/2010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771CAB-7525-4D27-BCAA-F206ECF7BB9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06800D5-D47C-4AA3-93F3-AFB406083FA5}" type="datetimeFigureOut">
              <a:rPr lang="en-US" smtClean="0"/>
              <a:pPr/>
              <a:t>6/24/2010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13771CAB-7525-4D27-BCAA-F206ECF7BB9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06800D5-D47C-4AA3-93F3-AFB406083FA5}" type="datetimeFigureOut">
              <a:rPr lang="en-US" smtClean="0"/>
              <a:pPr/>
              <a:t>6/24/2010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771CAB-7525-4D27-BCAA-F206ECF7BB9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06800D5-D47C-4AA3-93F3-AFB406083FA5}" type="datetimeFigureOut">
              <a:rPr lang="en-US" smtClean="0"/>
              <a:pPr/>
              <a:t>6/24/2010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771CAB-7525-4D27-BCAA-F206ECF7BB9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06800D5-D47C-4AA3-93F3-AFB406083FA5}" type="datetimeFigureOut">
              <a:rPr lang="en-US" smtClean="0"/>
              <a:pPr/>
              <a:t>6/24/2010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771CAB-7525-4D27-BCAA-F206ECF7BB9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6800D5-D47C-4AA3-93F3-AFB406083FA5}" type="datetimeFigureOut">
              <a:rPr lang="en-US" smtClean="0"/>
              <a:pPr/>
              <a:t>6/24/2010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771CAB-7525-4D27-BCAA-F206ECF7BB9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06800D5-D47C-4AA3-93F3-AFB406083FA5}" type="datetimeFigureOut">
              <a:rPr lang="en-US" smtClean="0"/>
              <a:pPr/>
              <a:t>6/24/2010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771CAB-7525-4D27-BCAA-F206ECF7BB9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06800D5-D47C-4AA3-93F3-AFB406083FA5}" type="datetimeFigureOut">
              <a:rPr lang="en-US" smtClean="0"/>
              <a:pPr/>
              <a:t>6/24/2010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771CAB-7525-4D27-BCAA-F206ECF7BB9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406800D5-D47C-4AA3-93F3-AFB406083FA5}" type="datetimeFigureOut">
              <a:rPr lang="en-US" smtClean="0"/>
              <a:pPr/>
              <a:t>6/24/2010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13771CAB-7525-4D27-BCAA-F206ECF7BB9E}"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hyperlink" Target="../assessment/Kampa_%20Lynette_%20KWHL.docx"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lkampa\Local Settings\Temporary Internet Files\Content.IE5\FBIQLOPB\MP900442465[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p:txBody>
          <a:bodyPr>
            <a:normAutofit/>
          </a:bodyPr>
          <a:lstStyle/>
          <a:p>
            <a:r>
              <a:rPr lang="en-US" sz="6600" dirty="0" smtClean="0">
                <a:latin typeface="Bodoni MT Black" pitchFamily="18" charset="0"/>
              </a:rPr>
              <a:t>Nature’s Fury</a:t>
            </a:r>
            <a:endParaRPr lang="en-US" sz="6600" dirty="0">
              <a:latin typeface="Bodoni MT Black" pitchFamily="18" charset="0"/>
            </a:endParaRPr>
          </a:p>
        </p:txBody>
      </p:sp>
      <p:sp>
        <p:nvSpPr>
          <p:cNvPr id="3" name="Subtitle 2"/>
          <p:cNvSpPr>
            <a:spLocks noGrp="1"/>
          </p:cNvSpPr>
          <p:nvPr>
            <p:ph type="subTitle" idx="1"/>
          </p:nvPr>
        </p:nvSpPr>
        <p:spPr>
          <a:xfrm>
            <a:off x="1371600" y="4495800"/>
            <a:ext cx="5029200" cy="1143000"/>
          </a:xfrm>
        </p:spPr>
        <p:txBody>
          <a:bodyPr>
            <a:normAutofit/>
          </a:bodyPr>
          <a:lstStyle/>
          <a:p>
            <a:pPr algn="l"/>
            <a:r>
              <a:rPr lang="en-US" b="1" dirty="0" smtClean="0">
                <a:latin typeface="Felix Titling" pitchFamily="82" charset="0"/>
              </a:rPr>
              <a:t>Unit Presentation</a:t>
            </a:r>
          </a:p>
          <a:p>
            <a:pPr algn="l"/>
            <a:r>
              <a:rPr lang="en-US" b="1" dirty="0" smtClean="0">
                <a:latin typeface="Felix Titling" pitchFamily="82" charset="0"/>
              </a:rPr>
              <a:t>Lynette Kampa</a:t>
            </a:r>
            <a:endParaRPr lang="en-US" b="1" dirty="0">
              <a:latin typeface="Felix Titling" pitchFamily="82" charset="0"/>
            </a:endParaRPr>
          </a:p>
        </p:txBody>
      </p:sp>
    </p:spTree>
  </p:cSld>
  <p:clrMapOvr>
    <a:masterClrMapping/>
  </p:clrMapOvr>
  <p:transition spd="slow">
    <p:dissolve/>
    <p:sndAc>
      <p:stSnd>
        <p:snd r:embed="rId2" name="wind.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Documents and Settings\lkampa\Local Settings\Temporary Internet Files\Content.IE5\FAZQD9O9\MP900227667[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dirty="0" smtClean="0"/>
              <a:t>Works Cited</a:t>
            </a:r>
            <a:endParaRPr lang="en-US" dirty="0"/>
          </a:p>
        </p:txBody>
      </p:sp>
      <p:sp>
        <p:nvSpPr>
          <p:cNvPr id="3" name="Content Placeholder 2"/>
          <p:cNvSpPr>
            <a:spLocks noGrp="1"/>
          </p:cNvSpPr>
          <p:nvPr>
            <p:ph idx="1"/>
          </p:nvPr>
        </p:nvSpPr>
        <p:spPr/>
        <p:txBody>
          <a:bodyPr/>
          <a:lstStyle/>
          <a:p>
            <a:endParaRPr lang="en-US" smtClean="0"/>
          </a:p>
          <a:p>
            <a:r>
              <a:rPr lang="en-US" smtClean="0"/>
              <a:t>Slide </a:t>
            </a:r>
            <a:r>
              <a:rPr lang="en-US" dirty="0" smtClean="0"/>
              <a:t>pictures taken from Microsoft Clip Art</a:t>
            </a:r>
          </a:p>
          <a:p>
            <a:pPr lvl="1">
              <a:buNone/>
            </a:pPr>
            <a:endParaRPr lang="en-US" dirty="0" smtClean="0"/>
          </a:p>
          <a:p>
            <a:r>
              <a:rPr lang="en-US" dirty="0" smtClean="0"/>
              <a:t>Unit Summary slide: </a:t>
            </a:r>
          </a:p>
          <a:p>
            <a:pPr lvl="1"/>
            <a:r>
              <a:rPr lang="en-US" dirty="0" smtClean="0"/>
              <a:t>“ _______________ ” by  ______________</a:t>
            </a:r>
          </a:p>
          <a:p>
            <a:pPr lvl="1">
              <a:buNone/>
            </a:pPr>
            <a:endParaRPr lang="en-US" dirty="0" smtClean="0"/>
          </a:p>
        </p:txBody>
      </p:sp>
    </p:spTree>
  </p:cSld>
  <p:clrMapOvr>
    <a:masterClrMapping/>
  </p:clrMapOvr>
  <p:transition spd="med">
    <p:wipe dir="d"/>
    <p:sndAc>
      <p:stSnd>
        <p:snd r:embed="rId2" name="wind.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lkampa\Local Settings\Temporary Internet Files\Content.IE5\FAZQD9O9\MP900227667[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457200" y="274638"/>
            <a:ext cx="8229600" cy="1020762"/>
          </a:xfrm>
        </p:spPr>
        <p:txBody>
          <a:bodyPr>
            <a:normAutofit/>
          </a:bodyPr>
          <a:lstStyle/>
          <a:p>
            <a:r>
              <a:rPr lang="en-US" sz="4400" dirty="0" smtClean="0"/>
              <a:t>Unit Summary</a:t>
            </a:r>
            <a:endParaRPr lang="en-US" sz="4400" dirty="0"/>
          </a:p>
        </p:txBody>
      </p:sp>
      <p:sp>
        <p:nvSpPr>
          <p:cNvPr id="3" name="Content Placeholder 2"/>
          <p:cNvSpPr>
            <a:spLocks noGrp="1"/>
          </p:cNvSpPr>
          <p:nvPr>
            <p:ph idx="1"/>
          </p:nvPr>
        </p:nvSpPr>
        <p:spPr>
          <a:xfrm>
            <a:off x="457200" y="1219200"/>
            <a:ext cx="8229600" cy="5334000"/>
          </a:xfrm>
        </p:spPr>
        <p:txBody>
          <a:bodyPr>
            <a:normAutofit fontScale="92500" lnSpcReduction="10000"/>
          </a:bodyPr>
          <a:lstStyle/>
          <a:p>
            <a:endParaRPr lang="en-US" dirty="0" smtClean="0"/>
          </a:p>
          <a:p>
            <a:r>
              <a:rPr lang="en-US" sz="3200" dirty="0" smtClean="0">
                <a:latin typeface="Arial Black" pitchFamily="34" charset="0"/>
              </a:rPr>
              <a:t>Natural Disasters occur in our world daily. You will use organizational and graphic features to read and comprehend expository text on natural disasters. You will then research the natural disaster of your choice in order to create a digital report using music, graphic and organizational features, and words to present your disaster to the class.</a:t>
            </a:r>
            <a:endParaRPr lang="en-US" sz="3200" dirty="0">
              <a:latin typeface="Arial Black" pitchFamily="34" charset="0"/>
            </a:endParaRPr>
          </a:p>
        </p:txBody>
      </p:sp>
    </p:spTree>
  </p:cSld>
  <p:clrMapOvr>
    <a:masterClrMapping/>
  </p:clrMapOvr>
  <p:transition spd="slow">
    <p:dissolve/>
    <p:sndAc>
      <p:stSnd>
        <p:snd r:embed="rId2" name="wind.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lkampa\Local Settings\Temporary Internet Files\Content.IE5\FAZQD9O9\MP900227667[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609600" y="304800"/>
            <a:ext cx="8229600" cy="792162"/>
          </a:xfrm>
        </p:spPr>
        <p:txBody>
          <a:bodyPr>
            <a:normAutofit fontScale="90000"/>
          </a:bodyPr>
          <a:lstStyle/>
          <a:p>
            <a:r>
              <a:rPr lang="en-US" dirty="0" smtClean="0"/>
              <a:t>Curriculum-Framing Questions</a:t>
            </a:r>
            <a:endParaRPr lang="en-US" dirty="0"/>
          </a:p>
        </p:txBody>
      </p:sp>
      <p:sp>
        <p:nvSpPr>
          <p:cNvPr id="5" name="Content Placeholder 4"/>
          <p:cNvSpPr>
            <a:spLocks noGrp="1"/>
          </p:cNvSpPr>
          <p:nvPr>
            <p:ph idx="1"/>
          </p:nvPr>
        </p:nvSpPr>
        <p:spPr>
          <a:xfrm>
            <a:off x="457200" y="1066800"/>
            <a:ext cx="8229600" cy="5410200"/>
          </a:xfrm>
        </p:spPr>
        <p:txBody>
          <a:bodyPr>
            <a:normAutofit fontScale="92500" lnSpcReduction="20000"/>
          </a:bodyPr>
          <a:lstStyle/>
          <a:p>
            <a:pPr>
              <a:buNone/>
            </a:pPr>
            <a:endParaRPr lang="en-US" sz="1100" u="sng" dirty="0" smtClean="0"/>
          </a:p>
          <a:p>
            <a:pPr>
              <a:buNone/>
            </a:pPr>
            <a:r>
              <a:rPr lang="en-US" b="1" u="sng" dirty="0" smtClean="0"/>
              <a:t>Essential Question:</a:t>
            </a:r>
            <a:r>
              <a:rPr lang="en-US" b="1" dirty="0" smtClean="0"/>
              <a:t> </a:t>
            </a:r>
          </a:p>
          <a:p>
            <a:pPr>
              <a:buFont typeface="Wingdings" pitchFamily="2" charset="2"/>
              <a:buChar char="§"/>
            </a:pPr>
            <a:r>
              <a:rPr lang="en-US" b="1" dirty="0" smtClean="0"/>
              <a:t>How do humans respond to events that are </a:t>
            </a:r>
          </a:p>
          <a:p>
            <a:pPr>
              <a:buNone/>
            </a:pPr>
            <a:r>
              <a:rPr lang="en-US" b="1" dirty="0" smtClean="0"/>
              <a:t>     outside of their  control?</a:t>
            </a:r>
          </a:p>
          <a:p>
            <a:pPr>
              <a:buNone/>
            </a:pPr>
            <a:r>
              <a:rPr lang="en-US" b="1" u="sng" dirty="0" smtClean="0"/>
              <a:t>Unit Questions:</a:t>
            </a:r>
          </a:p>
          <a:p>
            <a:pPr>
              <a:buFont typeface="Wingdings" pitchFamily="2" charset="2"/>
              <a:buChar char="§"/>
            </a:pPr>
            <a:r>
              <a:rPr lang="en-US" b="1" dirty="0" smtClean="0"/>
              <a:t>Why do natural disasters occur?  </a:t>
            </a:r>
          </a:p>
          <a:p>
            <a:pPr>
              <a:buFont typeface="Wingdings" pitchFamily="2" charset="2"/>
              <a:buChar char="§"/>
            </a:pPr>
            <a:r>
              <a:rPr lang="en-US" b="1" dirty="0" smtClean="0"/>
              <a:t>How do natural disasters impact us?  </a:t>
            </a:r>
          </a:p>
          <a:p>
            <a:pPr>
              <a:buFont typeface="Wingdings" pitchFamily="2" charset="2"/>
              <a:buChar char="§"/>
            </a:pPr>
            <a:r>
              <a:rPr lang="en-US" b="1" dirty="0" smtClean="0"/>
              <a:t>How do we handle with unexpected events?</a:t>
            </a:r>
          </a:p>
          <a:p>
            <a:pPr>
              <a:buNone/>
            </a:pPr>
            <a:r>
              <a:rPr lang="en-US" b="1" u="sng" dirty="0" smtClean="0"/>
              <a:t>Content Questions:</a:t>
            </a:r>
          </a:p>
          <a:p>
            <a:pPr>
              <a:buFont typeface="Wingdings" pitchFamily="2" charset="2"/>
              <a:buChar char="§"/>
            </a:pPr>
            <a:r>
              <a:rPr lang="en-US" b="1" dirty="0" smtClean="0"/>
              <a:t>What are the graphic features of expository text?</a:t>
            </a:r>
          </a:p>
          <a:p>
            <a:pPr>
              <a:buFont typeface="Wingdings" pitchFamily="2" charset="2"/>
              <a:buChar char="§"/>
            </a:pPr>
            <a:r>
              <a:rPr lang="en-US" b="1" dirty="0" smtClean="0"/>
              <a:t>What are the organizational features of expository text?</a:t>
            </a:r>
          </a:p>
          <a:p>
            <a:pPr>
              <a:buFont typeface="Wingdings" pitchFamily="2" charset="2"/>
              <a:buChar char="§"/>
            </a:pPr>
            <a:r>
              <a:rPr lang="en-US" b="1" dirty="0" smtClean="0"/>
              <a:t>What happens to the environment as a result of natural disasters?</a:t>
            </a:r>
          </a:p>
          <a:p>
            <a:pPr>
              <a:buNone/>
            </a:pPr>
            <a:endParaRPr lang="en-US" dirty="0"/>
          </a:p>
        </p:txBody>
      </p:sp>
    </p:spTree>
  </p:cSld>
  <p:clrMapOvr>
    <a:masterClrMapping/>
  </p:clrMapOvr>
  <p:transition spd="slow">
    <p:fade thruBlk="1"/>
    <p:sndAc>
      <p:stSnd>
        <p:snd r:embed="rId2" name="wind.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Documents and Settings\lkampa\Local Settings\Temporary Internet Files\Content.IE5\FAZQD9O9\MP900227667[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457200" y="274638"/>
            <a:ext cx="8229600" cy="1782762"/>
          </a:xfrm>
        </p:spPr>
        <p:txBody>
          <a:bodyPr>
            <a:noAutofit/>
          </a:bodyPr>
          <a:lstStyle/>
          <a:p>
            <a:pPr algn="l"/>
            <a:r>
              <a:rPr lang="en-US" sz="3200" dirty="0" smtClean="0"/>
              <a:t>This project will help my students develop 21</a:t>
            </a:r>
            <a:r>
              <a:rPr lang="en-US" sz="3200" baseline="30000" dirty="0" smtClean="0"/>
              <a:t>st</a:t>
            </a:r>
            <a:r>
              <a:rPr lang="en-US" sz="3200" dirty="0" smtClean="0"/>
              <a:t> century skills through:</a:t>
            </a:r>
            <a:br>
              <a:rPr lang="en-US" sz="3200" dirty="0" smtClean="0"/>
            </a:br>
            <a:endParaRPr lang="en-US" sz="3200" dirty="0"/>
          </a:p>
        </p:txBody>
      </p:sp>
      <p:sp>
        <p:nvSpPr>
          <p:cNvPr id="3" name="Content Placeholder 2"/>
          <p:cNvSpPr>
            <a:spLocks noGrp="1"/>
          </p:cNvSpPr>
          <p:nvPr>
            <p:ph idx="1"/>
          </p:nvPr>
        </p:nvSpPr>
        <p:spPr>
          <a:xfrm>
            <a:off x="457200" y="1752600"/>
            <a:ext cx="8229600" cy="4556760"/>
          </a:xfrm>
        </p:spPr>
        <p:txBody>
          <a:bodyPr>
            <a:normAutofit fontScale="92500" lnSpcReduction="10000"/>
          </a:bodyPr>
          <a:lstStyle/>
          <a:p>
            <a:pPr marL="231775" indent="-231775">
              <a:buFontTx/>
              <a:buChar char="•"/>
            </a:pPr>
            <a:r>
              <a:rPr lang="en-US" sz="3500" dirty="0" smtClean="0"/>
              <a:t>Collaboration with peers.</a:t>
            </a:r>
          </a:p>
          <a:p>
            <a:pPr marL="231775" indent="-231775">
              <a:buFontTx/>
              <a:buChar char="•"/>
            </a:pPr>
            <a:r>
              <a:rPr lang="en-US" sz="3500" dirty="0" smtClean="0"/>
              <a:t>Research on the Internet to find information</a:t>
            </a:r>
          </a:p>
          <a:p>
            <a:pPr marL="231775" indent="-231775">
              <a:buFontTx/>
              <a:buChar char="•"/>
            </a:pPr>
            <a:r>
              <a:rPr lang="en-US" sz="3500" dirty="0" smtClean="0"/>
              <a:t>Evaluation of the accuracy and relevance of the information.</a:t>
            </a:r>
          </a:p>
          <a:p>
            <a:pPr marL="231775" indent="-231775">
              <a:buFontTx/>
              <a:buChar char="•"/>
            </a:pPr>
            <a:r>
              <a:rPr lang="en-US" sz="3500" dirty="0" smtClean="0"/>
              <a:t>Evaluation of the relevance of music/pictures to their topic.</a:t>
            </a:r>
          </a:p>
          <a:p>
            <a:pPr marL="231775" indent="-231775">
              <a:buFontTx/>
              <a:buChar char="•"/>
            </a:pPr>
            <a:r>
              <a:rPr lang="en-US" sz="3500" dirty="0" smtClean="0"/>
              <a:t>Composition/creation of a “digital report” to communicate their learning.</a:t>
            </a:r>
          </a:p>
          <a:p>
            <a:endParaRPr lang="en-US" dirty="0"/>
          </a:p>
        </p:txBody>
      </p:sp>
    </p:spTree>
  </p:cSld>
  <p:clrMapOvr>
    <a:masterClrMapping/>
  </p:clrMapOvr>
  <p:transition spd="slow">
    <p:dissolve/>
    <p:sndAc>
      <p:stSnd>
        <p:snd r:embed="rId2" name="wind.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lkampa\Local Settings\Temporary Internet Files\Content.IE5\FAZQD9O9\MP900227667[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sz="4400" dirty="0" smtClean="0"/>
              <a:t>Gauging Student Needs Assessment</a:t>
            </a:r>
            <a:endParaRPr lang="en-US" dirty="0"/>
          </a:p>
        </p:txBody>
      </p:sp>
      <p:sp>
        <p:nvSpPr>
          <p:cNvPr id="3" name="Content Placeholder 2"/>
          <p:cNvSpPr>
            <a:spLocks noGrp="1"/>
          </p:cNvSpPr>
          <p:nvPr>
            <p:ph idx="1"/>
          </p:nvPr>
        </p:nvSpPr>
        <p:spPr>
          <a:xfrm>
            <a:off x="457200" y="1676400"/>
            <a:ext cx="8229600" cy="4632960"/>
          </a:xfrm>
        </p:spPr>
        <p:txBody>
          <a:bodyPr>
            <a:normAutofit fontScale="25000" lnSpcReduction="20000"/>
          </a:bodyPr>
          <a:lstStyle/>
          <a:p>
            <a:pPr lvl="1"/>
            <a:r>
              <a:rPr lang="en-US" sz="6200" dirty="0" smtClean="0"/>
              <a:t>Purpose of  Pre Assessment</a:t>
            </a:r>
          </a:p>
          <a:p>
            <a:pPr lvl="1">
              <a:buNone/>
            </a:pPr>
            <a:r>
              <a:rPr lang="en-US" sz="6200" dirty="0" smtClean="0"/>
              <a:t>	To gather information about what students think and know about the Essential and Unit questions  related to the content—to activate their prior knowledge and stimulate interest in the topic.</a:t>
            </a:r>
          </a:p>
          <a:p>
            <a:pPr lvl="1"/>
            <a:endParaRPr lang="en-US" sz="6200" dirty="0" smtClean="0"/>
          </a:p>
          <a:p>
            <a:pPr lvl="1"/>
            <a:r>
              <a:rPr lang="en-US" sz="6200" dirty="0" smtClean="0"/>
              <a:t>Purpose of the K-W-H-L chart and  Pre-Assessment</a:t>
            </a:r>
          </a:p>
          <a:p>
            <a:pPr lvl="1">
              <a:buNone/>
            </a:pPr>
            <a:r>
              <a:rPr lang="en-US" sz="6200" dirty="0" smtClean="0"/>
              <a:t>	To determine student prior knowledge regarding Natural Disasters and  the purpose, structures, and elements of expository text.   </a:t>
            </a:r>
          </a:p>
          <a:p>
            <a:pPr lvl="1"/>
            <a:endParaRPr lang="en-US" sz="6200" dirty="0" smtClean="0"/>
          </a:p>
          <a:p>
            <a:pPr lvl="1"/>
            <a:r>
              <a:rPr lang="en-US" sz="6200" dirty="0" smtClean="0"/>
              <a:t>What I want to learn from my students?</a:t>
            </a:r>
          </a:p>
          <a:p>
            <a:pPr lvl="1">
              <a:buNone/>
            </a:pPr>
            <a:r>
              <a:rPr lang="en-US" sz="6200" dirty="0" smtClean="0"/>
              <a:t>	What do students know how they will use organizational and graphic features to read and comprehend expository text on natural disasters. What they will need to know before researching the natural disaster of their choice in order to create a digital report using music, graphic and organizational features, and words to present their disaster to the class.</a:t>
            </a:r>
          </a:p>
          <a:p>
            <a:pPr lvl="1"/>
            <a:endParaRPr lang="en-US" sz="6200" dirty="0" smtClean="0"/>
          </a:p>
          <a:p>
            <a:pPr lvl="1"/>
            <a:r>
              <a:rPr lang="en-US" sz="6200" dirty="0" smtClean="0"/>
              <a:t>How I have tried to promote higher-order thinking?</a:t>
            </a:r>
          </a:p>
          <a:p>
            <a:pPr lvl="1">
              <a:buNone/>
            </a:pPr>
            <a:r>
              <a:rPr lang="en-US" sz="6200" dirty="0" smtClean="0"/>
              <a:t>	The K-W-H-L chart will be used to help students to evaluate, apply, and judge based on their own opinions and experiences. determine what they need to research about their topics.</a:t>
            </a:r>
          </a:p>
          <a:p>
            <a:endParaRPr lang="en-US" dirty="0"/>
          </a:p>
        </p:txBody>
      </p:sp>
      <p:pic>
        <p:nvPicPr>
          <p:cNvPr id="1027" name="Picture 3" descr="C:\Documents and Settings\lkampa\Local Settings\Temporary Internet Files\Content.IE5\FBIQLOPB\MC900432591[1].png">
            <a:hlinkClick r:id="rId4" action="ppaction://hlinkfile"/>
          </p:cNvPr>
          <p:cNvPicPr>
            <a:picLocks noChangeAspect="1" noChangeArrowheads="1"/>
          </p:cNvPicPr>
          <p:nvPr/>
        </p:nvPicPr>
        <p:blipFill>
          <a:blip r:embed="rId5" cstate="print"/>
          <a:srcRect/>
          <a:stretch>
            <a:fillRect/>
          </a:stretch>
        </p:blipFill>
        <p:spPr bwMode="auto">
          <a:xfrm>
            <a:off x="7162800" y="381000"/>
            <a:ext cx="1828572" cy="1828572"/>
          </a:xfrm>
          <a:prstGeom prst="rect">
            <a:avLst/>
          </a:prstGeom>
          <a:noFill/>
        </p:spPr>
      </p:pic>
    </p:spTree>
  </p:cSld>
  <p:clrMapOvr>
    <a:masterClrMapping/>
  </p:clrMapOvr>
  <p:transition spd="med">
    <p:fade thruBlk="1"/>
    <p:sndAc>
      <p:stSnd>
        <p:snd r:embed="rId2" name="wind.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lkampa\Local Settings\Temporary Internet Files\Content.IE5\FAZQD9O9\MP900227667[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dirty="0" smtClean="0"/>
              <a:t>Gauging Student Needs Assessment</a:t>
            </a:r>
            <a:endParaRPr lang="en-US" dirty="0"/>
          </a:p>
        </p:txBody>
      </p:sp>
      <p:sp>
        <p:nvSpPr>
          <p:cNvPr id="3" name="Content Placeholder 2"/>
          <p:cNvSpPr>
            <a:spLocks noGrp="1"/>
          </p:cNvSpPr>
          <p:nvPr>
            <p:ph idx="1"/>
          </p:nvPr>
        </p:nvSpPr>
        <p:spPr>
          <a:xfrm>
            <a:off x="457200" y="1524000"/>
            <a:ext cx="8001000" cy="5090160"/>
          </a:xfrm>
        </p:spPr>
        <p:txBody>
          <a:bodyPr>
            <a:normAutofit/>
          </a:bodyPr>
          <a:lstStyle/>
          <a:p>
            <a:pPr lvl="1">
              <a:buNone/>
            </a:pPr>
            <a:r>
              <a:rPr lang="en-US" sz="2800" b="1" dirty="0" smtClean="0"/>
              <a:t>   How the assessment information helps me and my students plan for upcoming activities in the unit?</a:t>
            </a:r>
            <a:endParaRPr lang="en-US" sz="1200" b="1" dirty="0" smtClean="0"/>
          </a:p>
          <a:p>
            <a:pPr lvl="1">
              <a:buNone/>
            </a:pPr>
            <a:endParaRPr lang="en-US" sz="1200" dirty="0" smtClean="0"/>
          </a:p>
          <a:p>
            <a:pPr lvl="2"/>
            <a:r>
              <a:rPr lang="en-US" dirty="0" smtClean="0"/>
              <a:t>If students do not have any knowledge of the topic, I will know if I need to direct them to specific websites rather than allow them to search for information without guidance.</a:t>
            </a:r>
            <a:endParaRPr lang="en-US" sz="1200" dirty="0" smtClean="0"/>
          </a:p>
          <a:p>
            <a:pPr lvl="2"/>
            <a:endParaRPr lang="en-US" sz="1200" dirty="0" smtClean="0"/>
          </a:p>
          <a:p>
            <a:pPr lvl="2"/>
            <a:r>
              <a:rPr lang="en-US" dirty="0" smtClean="0"/>
              <a:t>Students will be able to use the K-W-H-L to create questions for research, to gauge their own learning, and determine how the learning will occur.</a:t>
            </a:r>
          </a:p>
          <a:p>
            <a:endParaRPr lang="en-US" dirty="0"/>
          </a:p>
        </p:txBody>
      </p:sp>
    </p:spTree>
  </p:cSld>
  <p:clrMapOvr>
    <a:masterClrMapping/>
  </p:clrMapOvr>
  <p:transition spd="med">
    <p:fade thruBlk="1"/>
    <p:sndAc>
      <p:stSnd>
        <p:snd r:embed="rId2" name="wind.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lkampa\Local Settings\Temporary Internet Files\Content.IE5\FAZQD9O9\MP900227667[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dirty="0" smtClean="0"/>
              <a:t>My Goals for the Course</a:t>
            </a:r>
            <a:endParaRPr lang="en-US" dirty="0"/>
          </a:p>
        </p:txBody>
      </p:sp>
      <p:sp>
        <p:nvSpPr>
          <p:cNvPr id="3" name="Content Placeholder 2"/>
          <p:cNvSpPr>
            <a:spLocks noGrp="1"/>
          </p:cNvSpPr>
          <p:nvPr>
            <p:ph idx="1"/>
          </p:nvPr>
        </p:nvSpPr>
        <p:spPr/>
        <p:txBody>
          <a:bodyPr>
            <a:normAutofit fontScale="92500" lnSpcReduction="10000"/>
          </a:bodyPr>
          <a:lstStyle/>
          <a:p>
            <a:r>
              <a:rPr lang="en-US" b="1" dirty="0" smtClean="0"/>
              <a:t>Help students understand that people react different ways to the injustice in their lives.</a:t>
            </a:r>
          </a:p>
          <a:p>
            <a:pPr>
              <a:buNone/>
            </a:pPr>
            <a:endParaRPr lang="en-US" sz="2400" b="1" dirty="0" smtClean="0"/>
          </a:p>
          <a:p>
            <a:r>
              <a:rPr lang="en-US" b="1" dirty="0" smtClean="0"/>
              <a:t>Help students evaluate others’ reactions to injustice/think about how they react to injustice and evaluate the effectiveness of choices people make.</a:t>
            </a:r>
          </a:p>
          <a:p>
            <a:pPr>
              <a:buNone/>
            </a:pPr>
            <a:endParaRPr lang="en-US" b="1" dirty="0" smtClean="0"/>
          </a:p>
          <a:p>
            <a:r>
              <a:rPr lang="en-US" b="1" dirty="0" smtClean="0"/>
              <a:t>Learn about digital storytelling and how it can help students become aware of how media can be used easily to create bias/show one side of an issue. </a:t>
            </a:r>
          </a:p>
          <a:p>
            <a:endParaRPr lang="en-US" dirty="0"/>
          </a:p>
        </p:txBody>
      </p:sp>
    </p:spTree>
  </p:cSld>
  <p:clrMapOvr>
    <a:masterClrMapping/>
  </p:clrMapOvr>
  <p:transition spd="med">
    <p:fade thruBlk="1"/>
    <p:sndAc>
      <p:stSnd>
        <p:snd r:embed="rId2" name="wind.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lkampa\Local Settings\Temporary Internet Files\Content.IE5\FAZQD9O9\MP900227667[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dirty="0" smtClean="0"/>
              <a:t>Goals for My Students </a:t>
            </a:r>
            <a:endParaRPr lang="en-US" dirty="0"/>
          </a:p>
        </p:txBody>
      </p:sp>
      <p:sp>
        <p:nvSpPr>
          <p:cNvPr id="3" name="Content Placeholder 2"/>
          <p:cNvSpPr>
            <a:spLocks noGrp="1"/>
          </p:cNvSpPr>
          <p:nvPr>
            <p:ph idx="1"/>
          </p:nvPr>
        </p:nvSpPr>
        <p:spPr/>
        <p:txBody>
          <a:bodyPr>
            <a:normAutofit lnSpcReduction="10000"/>
          </a:bodyPr>
          <a:lstStyle/>
          <a:p>
            <a:pPr>
              <a:buNone/>
            </a:pPr>
            <a:r>
              <a:rPr lang="en-US" sz="2400" dirty="0" smtClean="0"/>
              <a:t>To think like researchers by:</a:t>
            </a:r>
            <a:endParaRPr lang="en-US" sz="1200" dirty="0" smtClean="0"/>
          </a:p>
          <a:p>
            <a:pPr lvl="1"/>
            <a:r>
              <a:rPr lang="en-US" sz="2000" dirty="0" smtClean="0"/>
              <a:t>Exploring multiple informational text and media sources</a:t>
            </a:r>
          </a:p>
          <a:p>
            <a:pPr lvl="1"/>
            <a:r>
              <a:rPr lang="en-US" sz="2000" dirty="0" smtClean="0"/>
              <a:t>Looking at multiple perspectives of natural disasters</a:t>
            </a:r>
          </a:p>
          <a:p>
            <a:pPr lvl="1"/>
            <a:r>
              <a:rPr lang="en-US" sz="2000" dirty="0" smtClean="0"/>
              <a:t>Identifying the immediate effects of natural disasters</a:t>
            </a:r>
          </a:p>
          <a:p>
            <a:pPr lvl="1"/>
            <a:r>
              <a:rPr lang="en-US" sz="2000" dirty="0" smtClean="0"/>
              <a:t>Identifying long-term implications of natural disasters</a:t>
            </a:r>
          </a:p>
          <a:p>
            <a:pPr lvl="1"/>
            <a:endParaRPr lang="en-US" dirty="0" smtClean="0"/>
          </a:p>
          <a:p>
            <a:pPr>
              <a:buNone/>
            </a:pPr>
            <a:r>
              <a:rPr lang="en-US" sz="2400" dirty="0" smtClean="0"/>
              <a:t>To improve their technology and research skills by:</a:t>
            </a:r>
          </a:p>
          <a:p>
            <a:pPr lvl="1"/>
            <a:r>
              <a:rPr lang="en-US" sz="2000" dirty="0" smtClean="0"/>
              <a:t>Asking questions about reliability and accuracy of websites and information sources</a:t>
            </a:r>
          </a:p>
          <a:p>
            <a:pPr lvl="1"/>
            <a:r>
              <a:rPr lang="en-US" sz="2000" dirty="0" smtClean="0"/>
              <a:t>Learning to download video, pictures, and music </a:t>
            </a:r>
          </a:p>
          <a:p>
            <a:pPr lvl="1"/>
            <a:r>
              <a:rPr lang="en-US" sz="2000" dirty="0" smtClean="0"/>
              <a:t>Use a “digital report” storybook program to create a multimedia presentation that is content-rich yet scientifically accurate</a:t>
            </a:r>
          </a:p>
          <a:p>
            <a:endParaRPr lang="en-US" dirty="0"/>
          </a:p>
        </p:txBody>
      </p:sp>
    </p:spTree>
  </p:cSld>
  <p:clrMapOvr>
    <a:masterClrMapping/>
  </p:clrMapOvr>
  <p:transition>
    <p:dissolve/>
    <p:sndAc>
      <p:stSnd>
        <p:snd r:embed="rId2" name="wind.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Documents and Settings\lkampa\Local Settings\Temporary Internet Files\Content.IE5\FAZQD9O9\MP900227667[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dirty="0" smtClean="0"/>
              <a:t>Request for Feedback</a:t>
            </a:r>
            <a:endParaRPr lang="en-US" dirty="0"/>
          </a:p>
        </p:txBody>
      </p:sp>
      <p:sp>
        <p:nvSpPr>
          <p:cNvPr id="3" name="Content Placeholder 2"/>
          <p:cNvSpPr>
            <a:spLocks noGrp="1"/>
          </p:cNvSpPr>
          <p:nvPr>
            <p:ph idx="1"/>
          </p:nvPr>
        </p:nvSpPr>
        <p:spPr>
          <a:xfrm>
            <a:off x="457200" y="1219200"/>
            <a:ext cx="8229600" cy="5090160"/>
          </a:xfrm>
        </p:spPr>
        <p:txBody>
          <a:bodyPr>
            <a:normAutofit fontScale="25000" lnSpcReduction="20000"/>
          </a:bodyPr>
          <a:lstStyle/>
          <a:p>
            <a:pPr>
              <a:buNone/>
            </a:pPr>
            <a:r>
              <a:rPr lang="en-US" sz="9600" dirty="0" smtClean="0"/>
              <a:t>Other activities to increase student comprehension of</a:t>
            </a:r>
          </a:p>
          <a:p>
            <a:pPr>
              <a:buNone/>
            </a:pPr>
            <a:r>
              <a:rPr lang="en-US" sz="9600" dirty="0" smtClean="0"/>
              <a:t>expository text</a:t>
            </a:r>
          </a:p>
          <a:p>
            <a:endParaRPr lang="en-US" sz="9600" dirty="0" smtClean="0"/>
          </a:p>
          <a:p>
            <a:pPr>
              <a:buNone/>
            </a:pPr>
            <a:r>
              <a:rPr lang="en-US" sz="9600" dirty="0" smtClean="0"/>
              <a:t>How do I fit in a component where students can </a:t>
            </a:r>
          </a:p>
          <a:p>
            <a:pPr>
              <a:buNone/>
            </a:pPr>
            <a:r>
              <a:rPr lang="en-US" sz="9600" dirty="0" smtClean="0"/>
              <a:t>write about or do something related to perceived </a:t>
            </a:r>
          </a:p>
          <a:p>
            <a:pPr>
              <a:buNone/>
            </a:pPr>
            <a:r>
              <a:rPr lang="en-US" sz="9600" dirty="0" smtClean="0"/>
              <a:t> a Natural Disaster in their lives or in society </a:t>
            </a:r>
          </a:p>
          <a:p>
            <a:pPr>
              <a:buNone/>
            </a:pPr>
            <a:r>
              <a:rPr lang="en-US" sz="9600" dirty="0" smtClean="0"/>
              <a:t>today? </a:t>
            </a:r>
          </a:p>
          <a:p>
            <a:pPr>
              <a:buNone/>
            </a:pPr>
            <a:endParaRPr lang="en-US" sz="9600" dirty="0" smtClean="0"/>
          </a:p>
          <a:p>
            <a:pPr>
              <a:buNone/>
            </a:pPr>
            <a:r>
              <a:rPr lang="en-US" sz="9600" dirty="0" smtClean="0"/>
              <a:t>How do they think they would react and respond</a:t>
            </a:r>
          </a:p>
          <a:p>
            <a:pPr>
              <a:buNone/>
            </a:pPr>
            <a:r>
              <a:rPr lang="en-US" sz="9600" dirty="0" smtClean="0"/>
              <a:t>in a natural disaster?</a:t>
            </a:r>
          </a:p>
          <a:p>
            <a:pPr>
              <a:buNone/>
            </a:pPr>
            <a:r>
              <a:rPr lang="en-US" sz="9600" dirty="0" smtClean="0"/>
              <a:t>Why? </a:t>
            </a:r>
          </a:p>
          <a:p>
            <a:pPr>
              <a:buNone/>
            </a:pPr>
            <a:endParaRPr lang="en-US" sz="9600" dirty="0" smtClean="0"/>
          </a:p>
          <a:p>
            <a:pPr>
              <a:buNone/>
            </a:pPr>
            <a:r>
              <a:rPr lang="en-US" sz="9600" dirty="0" smtClean="0"/>
              <a:t>How would their responds to a natural disaster </a:t>
            </a:r>
          </a:p>
          <a:p>
            <a:pPr>
              <a:buNone/>
            </a:pPr>
            <a:r>
              <a:rPr lang="en-US" sz="9600" dirty="0" smtClean="0"/>
              <a:t>differ from before and after this learning unit?</a:t>
            </a:r>
          </a:p>
          <a:p>
            <a:endParaRPr lang="en-US" dirty="0"/>
          </a:p>
        </p:txBody>
      </p:sp>
    </p:spTree>
  </p:cSld>
  <p:clrMapOvr>
    <a:masterClrMapping/>
  </p:clrMapOvr>
  <p:transition spd="med">
    <p:wipe dir="d"/>
    <p:sndAc>
      <p:stSnd>
        <p:snd r:embed="rId2" name="wind.wav"/>
      </p:stSnd>
    </p:sndAc>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578</TotalTime>
  <Words>540</Words>
  <Application>Microsoft Office PowerPoint</Application>
  <PresentationFormat>On-screen Show (4:3)</PresentationFormat>
  <Paragraphs>81</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Apex</vt:lpstr>
      <vt:lpstr>Nature’s Fury</vt:lpstr>
      <vt:lpstr>Unit Summary</vt:lpstr>
      <vt:lpstr>Curriculum-Framing Questions</vt:lpstr>
      <vt:lpstr>This project will help my students develop 21st century skills through: </vt:lpstr>
      <vt:lpstr>Gauging Student Needs Assessment</vt:lpstr>
      <vt:lpstr>Gauging Student Needs Assessment</vt:lpstr>
      <vt:lpstr>My Goals for the Course</vt:lpstr>
      <vt:lpstr>Goals for My Students </vt:lpstr>
      <vt:lpstr>Request for Feedback</vt:lpstr>
      <vt:lpstr>Works Cited</vt:lpstr>
    </vt:vector>
  </TitlesOfParts>
  <Company>SUSD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Nature’s Fury</dc:title>
  <dc:creator>default</dc:creator>
  <cp:lastModifiedBy>default</cp:lastModifiedBy>
  <cp:revision>7</cp:revision>
  <dcterms:created xsi:type="dcterms:W3CDTF">2010-06-22T16:20:26Z</dcterms:created>
  <dcterms:modified xsi:type="dcterms:W3CDTF">2010-06-24T18:26:20Z</dcterms:modified>
</cp:coreProperties>
</file>